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uggedridgeoffroad.com/blog/jiffy-jeep-record-jeep-tear-down-and-assembly"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Somos el grupo 3 y vamos a presentar el paper sobre los cuatro principos de liberaciones de software de bajo riesgo que plantea Jez Humble, conocido por su libro sobre entrega continua.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El componente esencial para disminuir el riesgo en un release de SW es reducir el tamaño del lote de funcionalidades. A su vez mejora la recepción de las nuevas funcionalidades por parte de los usuarios. También podemos desplegar con más frecuencia ya que se disminuye el tiempo de ciclo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Cuando un equipo de trabajo se pasa un fin de semana entero publicando no espera volver a hacerlo en un corto período. Pero “cuando algo duele, la mejor solución es resolverlo lo antes posible y no dejarlo para más adelante”.</a:t>
            </a:r>
          </a:p>
          <a:p>
            <a:pPr lvl="0">
              <a:spcBef>
                <a:spcPts val="0"/>
              </a:spcBef>
              <a:buNone/>
            </a:pPr>
            <a:r>
              <a:rPr lang="en-GB"/>
              <a:t>El hecho de poder desplegar con más frecuencia implica practicar más el proceso de despliegue que ayudará a encontrar y resolver los problemas con anterioridad.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Otra razón por la que desplegar seguido ayuda a reducir el riesgo es la optimizaciòn del proceso de arreglos de incidentes. A menudo un despliegue erróneo causa un incidente. Éste ocurre en 3 fases: 1. Descubrir que de hecho ocurrió un incidente (El monitoreo es importante).</a:t>
            </a:r>
          </a:p>
          <a:p>
            <a:pPr lvl="0">
              <a:spcBef>
                <a:spcPts val="0"/>
              </a:spcBef>
              <a:buNone/>
            </a:pPr>
            <a:r>
              <a:rPr lang="en-GB"/>
              <a:t>							 2. Encontrar lo suficiente sobre las causas para averiguar cómo restaurar el sistema.</a:t>
            </a:r>
          </a:p>
          <a:p>
            <a:pPr lvl="0">
              <a:spcBef>
                <a:spcPts val="0"/>
              </a:spcBef>
              <a:buNone/>
            </a:pPr>
            <a:r>
              <a:rPr lang="en-GB"/>
              <a:t>							 3. Restaurar el funcionamiento del sistema, seguido de un análisis de las causas que lo ocasionaron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El cuarto principio es “Optimizar la resistencia”,</a:t>
            </a:r>
            <a:r>
              <a:rPr lang="en-GB" sz="950">
                <a:highlight>
                  <a:srgbClr val="FFFFFF"/>
                </a:highlight>
              </a:rPr>
              <a:t>Puede optimizar el </a:t>
            </a:r>
            <a:r>
              <a:rPr i="1" lang="en-GB" sz="950">
                <a:highlight>
                  <a:srgbClr val="FFFFFF"/>
                </a:highlight>
              </a:rPr>
              <a:t>tiempo medio entre fallos</a:t>
            </a:r>
            <a:r>
              <a:rPr lang="en-GB" sz="950">
                <a:highlight>
                  <a:srgbClr val="FFFFFF"/>
                </a:highlight>
              </a:rPr>
              <a:t> (MTBF), o el </a:t>
            </a:r>
            <a:r>
              <a:rPr i="1" lang="en-GB" sz="950">
                <a:highlight>
                  <a:srgbClr val="FFFFFF"/>
                </a:highlight>
              </a:rPr>
              <a:t>tiempo medio para restaurar el servicio</a:t>
            </a:r>
            <a:r>
              <a:rPr lang="en-GB" sz="950">
                <a:highlight>
                  <a:srgbClr val="FFFFFF"/>
                </a:highlight>
              </a:rPr>
              <a:t> (MTRS). </a:t>
            </a:r>
          </a:p>
          <a:p>
            <a:pPr lvl="0" rtl="0">
              <a:spcBef>
                <a:spcPts val="0"/>
              </a:spcBef>
              <a:buNone/>
            </a:pPr>
            <a:r>
              <a:rPr lang="en-GB" sz="950">
                <a:highlight>
                  <a:srgbClr val="FFFFFF"/>
                </a:highlight>
              </a:rPr>
              <a:t>En ejemplo claro es el del BMW y el Jeep, el primero es muy raro que se rompa mientras que el Jeep se rompe seguido, pero cuando falle algo del BMW, repararlo va a ser caro, en cambio con el Jeeep es posible desmontar y volver a montar uno en </a:t>
            </a:r>
            <a:r>
              <a:rPr lang="en-GB" sz="950" u="sng">
                <a:solidFill>
                  <a:srgbClr val="2E87B2"/>
                </a:solidFill>
                <a:highlight>
                  <a:srgbClr val="FFFFFF"/>
                </a:highlight>
                <a:hlinkClick r:id="rId2"/>
              </a:rPr>
              <a:t>menos de cuatro minutos</a:t>
            </a:r>
            <a:r>
              <a:rPr lang="en-GB" sz="950">
                <a:highlight>
                  <a:srgbClr val="FFFFFF"/>
                </a:highlight>
              </a:rPr>
              <a:t> .</a:t>
            </a: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Lo que quiere decir es que es </a:t>
            </a:r>
            <a:r>
              <a:rPr lang="en-GB"/>
              <a:t>más</a:t>
            </a:r>
            <a:r>
              <a:rPr lang="en-GB"/>
              <a:t> importante recuperarse rápidamente de un fallo que tener fallas con menos frecuencia.</a:t>
            </a:r>
            <a:br>
              <a:rPr lang="en-GB"/>
            </a:br>
            <a:r>
              <a:rPr lang="en-GB"/>
              <a:t>Si el fracaso va a suceder es </a:t>
            </a:r>
            <a:r>
              <a:rPr lang="en-GB"/>
              <a:t>más</a:t>
            </a:r>
            <a:r>
              <a:rPr lang="en-GB"/>
              <a:t> importante dedicar tiempo y energía a su respuesta que tratar de </a:t>
            </a:r>
            <a:r>
              <a:rPr lang="en-GB"/>
              <a:t>prevenirlo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None/>
            </a:pPr>
            <a:r>
              <a:rPr lang="en-GB">
                <a:solidFill>
                  <a:srgbClr val="FF0000"/>
                </a:solidFill>
              </a:rPr>
              <a:t>El elemento más importante en la creación de sistemas resistentes es humano, </a:t>
            </a:r>
            <a:r>
              <a:rPr lang="en-GB">
                <a:latin typeface="Calibri"/>
                <a:ea typeface="Calibri"/>
                <a:cs typeface="Calibri"/>
                <a:sym typeface="Calibri"/>
              </a:rPr>
              <a:t>Los operadores del sistema generan el producto deseado y también trabajan para prevenir accidentes. </a:t>
            </a:r>
            <a:r>
              <a:rPr lang="en-GB"/>
              <a:t>Cuando un servicio disminuye, es imprescindible que todos sepan qué procedimientos seguir para diagnosticar el problema y poner en marcha el sistema de nuevo</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Jez Humble habla de que el cumplimiento de los principios antes descriptos implica planificación y un mayor costo, pero que debe entenderse el valor a futuro que implica, pudiendo desarrollar sistemas mucho más estables y confiables gracias a reducir el riesgo en cada uno de los pequeños despliegues.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El siguiente principio implica desacoplar el despliegue de la liberación. Llamamos despliegue a la instalación de una nueva versión en un determinado entorno, mientras que liberación implica la llegada de un nuevo sistema o una parte de éste a los usuarios. ¿Cómo hacerlo?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Una práctica establecida por Facebook y usada por varias empresas es el dark launching. Implica desplegar en producción la nueva versión en algunos servidores, se someten a una carga típica de producción pero sin que los usuarios reciban respuestas de éste servidor. En caso de fallar las pruebas, se hace un roll-back a la versión anterior sin afectar el funcionamiento del software.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Otra técnica importante son los feature toggles, que consisten en entregar continuamente de forma independiente a la liberación de nuevas características. Se agrega una funcionalidad aunque los usuarios no pueden usarla. Cuando se define que sí, se activa, generalmente en un grupo reducido de usuarios. En caso de haber problemas, se degrada el servicio fácilmente desactivando la funcionalidad.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rIns="91425" wrap="square" tIns="91425"/>
          <a:lstStyle>
            <a:lvl1pPr lvl="0">
              <a:lnSpc>
                <a:spcPct val="100000"/>
              </a:lnSpc>
              <a:spcBef>
                <a:spcPts val="0"/>
              </a:spcBef>
              <a:spcAft>
                <a:spcPts val="0"/>
              </a:spcAft>
              <a:buClr>
                <a:schemeClr val="lt2"/>
              </a:buClr>
              <a:buSzPct val="100000"/>
              <a:buNone/>
              <a:defRPr sz="1600">
                <a:solidFill>
                  <a:schemeClr val="lt2"/>
                </a:solidFill>
              </a:defRPr>
            </a:lvl1pPr>
            <a:lvl2pPr lvl="1">
              <a:lnSpc>
                <a:spcPct val="100000"/>
              </a:lnSpc>
              <a:spcBef>
                <a:spcPts val="0"/>
              </a:spcBef>
              <a:spcAft>
                <a:spcPts val="0"/>
              </a:spcAft>
              <a:buClr>
                <a:schemeClr val="lt2"/>
              </a:buClr>
              <a:buSzPct val="100000"/>
              <a:buNone/>
              <a:defRPr sz="1600">
                <a:solidFill>
                  <a:schemeClr val="lt2"/>
                </a:solidFill>
              </a:defRPr>
            </a:lvl2pPr>
            <a:lvl3pPr lvl="2">
              <a:lnSpc>
                <a:spcPct val="100000"/>
              </a:lnSpc>
              <a:spcBef>
                <a:spcPts val="0"/>
              </a:spcBef>
              <a:spcAft>
                <a:spcPts val="0"/>
              </a:spcAft>
              <a:buClr>
                <a:schemeClr val="lt2"/>
              </a:buClr>
              <a:buSzPct val="100000"/>
              <a:buNone/>
              <a:defRPr sz="1600">
                <a:solidFill>
                  <a:schemeClr val="lt2"/>
                </a:solidFill>
              </a:defRPr>
            </a:lvl3pPr>
            <a:lvl4pPr lvl="3">
              <a:lnSpc>
                <a:spcPct val="100000"/>
              </a:lnSpc>
              <a:spcBef>
                <a:spcPts val="0"/>
              </a:spcBef>
              <a:spcAft>
                <a:spcPts val="0"/>
              </a:spcAft>
              <a:buClr>
                <a:schemeClr val="lt2"/>
              </a:buClr>
              <a:buSzPct val="100000"/>
              <a:buNone/>
              <a:defRPr sz="1600">
                <a:solidFill>
                  <a:schemeClr val="lt2"/>
                </a:solidFill>
              </a:defRPr>
            </a:lvl4pPr>
            <a:lvl5pPr lvl="4">
              <a:lnSpc>
                <a:spcPct val="100000"/>
              </a:lnSpc>
              <a:spcBef>
                <a:spcPts val="0"/>
              </a:spcBef>
              <a:spcAft>
                <a:spcPts val="0"/>
              </a:spcAft>
              <a:buClr>
                <a:schemeClr val="lt2"/>
              </a:buClr>
              <a:buSzPct val="100000"/>
              <a:buNone/>
              <a:defRPr sz="1600">
                <a:solidFill>
                  <a:schemeClr val="lt2"/>
                </a:solidFill>
              </a:defRPr>
            </a:lvl5pPr>
            <a:lvl6pPr lvl="5">
              <a:lnSpc>
                <a:spcPct val="100000"/>
              </a:lnSpc>
              <a:spcBef>
                <a:spcPts val="0"/>
              </a:spcBef>
              <a:spcAft>
                <a:spcPts val="0"/>
              </a:spcAft>
              <a:buClr>
                <a:schemeClr val="lt2"/>
              </a:buClr>
              <a:buSzPct val="100000"/>
              <a:buNone/>
              <a:defRPr sz="1600">
                <a:solidFill>
                  <a:schemeClr val="lt2"/>
                </a:solidFill>
              </a:defRPr>
            </a:lvl6pPr>
            <a:lvl7pPr lvl="6">
              <a:lnSpc>
                <a:spcPct val="100000"/>
              </a:lnSpc>
              <a:spcBef>
                <a:spcPts val="0"/>
              </a:spcBef>
              <a:spcAft>
                <a:spcPts val="0"/>
              </a:spcAft>
              <a:buClr>
                <a:schemeClr val="lt2"/>
              </a:buClr>
              <a:buSzPct val="100000"/>
              <a:buNone/>
              <a:defRPr sz="1600">
                <a:solidFill>
                  <a:schemeClr val="lt2"/>
                </a:solidFill>
              </a:defRPr>
            </a:lvl7pPr>
            <a:lvl8pPr lvl="7">
              <a:lnSpc>
                <a:spcPct val="100000"/>
              </a:lnSpc>
              <a:spcBef>
                <a:spcPts val="0"/>
              </a:spcBef>
              <a:spcAft>
                <a:spcPts val="0"/>
              </a:spcAft>
              <a:buClr>
                <a:schemeClr val="lt2"/>
              </a:buClr>
              <a:buSzPct val="100000"/>
              <a:buNone/>
              <a:defRPr sz="1600">
                <a:solidFill>
                  <a:schemeClr val="lt2"/>
                </a:solidFill>
              </a:defRPr>
            </a:lvl8pPr>
            <a:lvl9pPr lvl="8">
              <a:lnSpc>
                <a:spcPct val="100000"/>
              </a:lnSpc>
              <a:spcBef>
                <a:spcPts val="0"/>
              </a:spcBef>
              <a:spcAft>
                <a:spcPts val="0"/>
              </a:spcAft>
              <a:buClr>
                <a:schemeClr val="lt2"/>
              </a:buClr>
              <a:buSzPct val="1000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rIns="91425" wrap="square" tIns="91425"/>
          <a:lstStyle>
            <a:lvl1pPr lvl="0">
              <a:spcBef>
                <a:spcPts val="0"/>
              </a:spcBef>
              <a:buClr>
                <a:schemeClr val="lt1"/>
              </a:buClr>
              <a:buSzPct val="100000"/>
              <a:defRPr sz="10000">
                <a:solidFill>
                  <a:schemeClr val="lt1"/>
                </a:solidFill>
              </a:defRPr>
            </a:lvl1pPr>
            <a:lvl2pPr lvl="1">
              <a:spcBef>
                <a:spcPts val="0"/>
              </a:spcBef>
              <a:buClr>
                <a:schemeClr val="lt1"/>
              </a:buClr>
              <a:buSzPct val="100000"/>
              <a:defRPr sz="10000">
                <a:solidFill>
                  <a:schemeClr val="lt1"/>
                </a:solidFill>
              </a:defRPr>
            </a:lvl2pPr>
            <a:lvl3pPr lvl="2">
              <a:spcBef>
                <a:spcPts val="0"/>
              </a:spcBef>
              <a:buClr>
                <a:schemeClr val="lt1"/>
              </a:buClr>
              <a:buSzPct val="100000"/>
              <a:defRPr sz="10000">
                <a:solidFill>
                  <a:schemeClr val="lt1"/>
                </a:solidFill>
              </a:defRPr>
            </a:lvl3pPr>
            <a:lvl4pPr lvl="3">
              <a:spcBef>
                <a:spcPts val="0"/>
              </a:spcBef>
              <a:buClr>
                <a:schemeClr val="lt1"/>
              </a:buClr>
              <a:buSzPct val="100000"/>
              <a:defRPr sz="10000">
                <a:solidFill>
                  <a:schemeClr val="lt1"/>
                </a:solidFill>
              </a:defRPr>
            </a:lvl4pPr>
            <a:lvl5pPr lvl="4">
              <a:spcBef>
                <a:spcPts val="0"/>
              </a:spcBef>
              <a:buClr>
                <a:schemeClr val="lt1"/>
              </a:buClr>
              <a:buSzPct val="100000"/>
              <a:defRPr sz="10000">
                <a:solidFill>
                  <a:schemeClr val="lt1"/>
                </a:solidFill>
              </a:defRPr>
            </a:lvl5pPr>
            <a:lvl6pPr lvl="5">
              <a:spcBef>
                <a:spcPts val="0"/>
              </a:spcBef>
              <a:buClr>
                <a:schemeClr val="lt1"/>
              </a:buClr>
              <a:buSzPct val="100000"/>
              <a:defRPr sz="10000">
                <a:solidFill>
                  <a:schemeClr val="lt1"/>
                </a:solidFill>
              </a:defRPr>
            </a:lvl6pPr>
            <a:lvl7pPr lvl="6">
              <a:spcBef>
                <a:spcPts val="0"/>
              </a:spcBef>
              <a:buClr>
                <a:schemeClr val="lt1"/>
              </a:buClr>
              <a:buSzPct val="100000"/>
              <a:defRPr sz="10000">
                <a:solidFill>
                  <a:schemeClr val="lt1"/>
                </a:solidFill>
              </a:defRPr>
            </a:lvl7pPr>
            <a:lvl8pPr lvl="7">
              <a:spcBef>
                <a:spcPts val="0"/>
              </a:spcBef>
              <a:buClr>
                <a:schemeClr val="lt1"/>
              </a:buClr>
              <a:buSzPct val="100000"/>
              <a:defRPr sz="10000">
                <a:solidFill>
                  <a:schemeClr val="lt1"/>
                </a:solidFill>
              </a:defRPr>
            </a:lvl8pPr>
            <a:lvl9pPr lvl="8">
              <a:spcBef>
                <a:spcPts val="0"/>
              </a:spcBef>
              <a:buClr>
                <a:schemeClr val="lt1"/>
              </a:buClr>
              <a:buSzPct val="100000"/>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rIns="91425" wrap="square" tIns="91425"/>
          <a:lstStyle>
            <a:lvl1pPr lvl="0">
              <a:spcBef>
                <a:spcPts val="0"/>
              </a:spcBef>
              <a:buClr>
                <a:schemeClr val="accent2"/>
              </a:buClr>
              <a:defRPr>
                <a:solidFill>
                  <a:schemeClr val="accent2"/>
                </a:solidFill>
              </a:defRPr>
            </a:lvl1pPr>
            <a:lvl2pPr lvl="1">
              <a:spcBef>
                <a:spcPts val="0"/>
              </a:spcBef>
              <a:buClr>
                <a:schemeClr val="accent2"/>
              </a:buClr>
              <a:defRPr>
                <a:solidFill>
                  <a:schemeClr val="accent2"/>
                </a:solidFill>
              </a:defRPr>
            </a:lvl2pPr>
            <a:lvl3pPr lvl="2">
              <a:spcBef>
                <a:spcPts val="0"/>
              </a:spcBef>
              <a:buClr>
                <a:schemeClr val="accent2"/>
              </a:buClr>
              <a:defRPr>
                <a:solidFill>
                  <a:schemeClr val="accent2"/>
                </a:solidFill>
              </a:defRPr>
            </a:lvl3pPr>
            <a:lvl4pPr lvl="3">
              <a:spcBef>
                <a:spcPts val="0"/>
              </a:spcBef>
              <a:buClr>
                <a:schemeClr val="accent2"/>
              </a:buClr>
              <a:defRPr>
                <a:solidFill>
                  <a:schemeClr val="accent2"/>
                </a:solidFill>
              </a:defRPr>
            </a:lvl4pPr>
            <a:lvl5pPr lvl="4">
              <a:spcBef>
                <a:spcPts val="0"/>
              </a:spcBef>
              <a:buClr>
                <a:schemeClr val="accent2"/>
              </a:buClr>
              <a:defRPr>
                <a:solidFill>
                  <a:schemeClr val="accent2"/>
                </a:solidFill>
              </a:defRPr>
            </a:lvl5pPr>
            <a:lvl6pPr lvl="5">
              <a:spcBef>
                <a:spcPts val="0"/>
              </a:spcBef>
              <a:buClr>
                <a:schemeClr val="accent2"/>
              </a:buClr>
              <a:defRPr>
                <a:solidFill>
                  <a:schemeClr val="accent2"/>
                </a:solidFill>
              </a:defRPr>
            </a:lvl6pPr>
            <a:lvl7pPr lvl="6">
              <a:spcBef>
                <a:spcPts val="0"/>
              </a:spcBef>
              <a:buClr>
                <a:schemeClr val="accent2"/>
              </a:buClr>
              <a:defRPr>
                <a:solidFill>
                  <a:schemeClr val="accent2"/>
                </a:solidFill>
              </a:defRPr>
            </a:lvl7pPr>
            <a:lvl8pPr lvl="7">
              <a:spcBef>
                <a:spcPts val="0"/>
              </a:spcBef>
              <a:buClr>
                <a:schemeClr val="accent2"/>
              </a:buClr>
              <a:defRPr>
                <a:solidFill>
                  <a:schemeClr val="accent2"/>
                </a:solidFill>
              </a:defRPr>
            </a:lvl8pPr>
            <a:lvl9pPr lvl="8">
              <a:spcBef>
                <a:spcPts val="0"/>
              </a:spcBef>
              <a:buClr>
                <a:schemeClr val="accent2"/>
              </a:buCl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rIns="91425" wrap="square" tIns="91425"/>
          <a:lstStyle>
            <a:lvl1pPr lvl="0">
              <a:spcBef>
                <a:spcPts val="0"/>
              </a:spcBef>
              <a:buClr>
                <a:schemeClr val="accent2"/>
              </a:buClr>
              <a:defRPr>
                <a:solidFill>
                  <a:schemeClr val="accent2"/>
                </a:solidFill>
              </a:defRPr>
            </a:lvl1pPr>
            <a:lvl2pPr lvl="1">
              <a:spcBef>
                <a:spcPts val="0"/>
              </a:spcBef>
              <a:buClr>
                <a:schemeClr val="accent2"/>
              </a:buClr>
              <a:defRPr>
                <a:solidFill>
                  <a:schemeClr val="accent2"/>
                </a:solidFill>
              </a:defRPr>
            </a:lvl2pPr>
            <a:lvl3pPr lvl="2">
              <a:spcBef>
                <a:spcPts val="0"/>
              </a:spcBef>
              <a:buClr>
                <a:schemeClr val="accent2"/>
              </a:buClr>
              <a:defRPr>
                <a:solidFill>
                  <a:schemeClr val="accent2"/>
                </a:solidFill>
              </a:defRPr>
            </a:lvl3pPr>
            <a:lvl4pPr lvl="3">
              <a:spcBef>
                <a:spcPts val="0"/>
              </a:spcBef>
              <a:buClr>
                <a:schemeClr val="accent2"/>
              </a:buClr>
              <a:defRPr>
                <a:solidFill>
                  <a:schemeClr val="accent2"/>
                </a:solidFill>
              </a:defRPr>
            </a:lvl4pPr>
            <a:lvl5pPr lvl="4">
              <a:spcBef>
                <a:spcPts val="0"/>
              </a:spcBef>
              <a:buClr>
                <a:schemeClr val="accent2"/>
              </a:buClr>
              <a:defRPr>
                <a:solidFill>
                  <a:schemeClr val="accent2"/>
                </a:solidFill>
              </a:defRPr>
            </a:lvl5pPr>
            <a:lvl6pPr lvl="5">
              <a:spcBef>
                <a:spcPts val="0"/>
              </a:spcBef>
              <a:buClr>
                <a:schemeClr val="accent2"/>
              </a:buClr>
              <a:defRPr>
                <a:solidFill>
                  <a:schemeClr val="accent2"/>
                </a:solidFill>
              </a:defRPr>
            </a:lvl6pPr>
            <a:lvl7pPr lvl="6">
              <a:spcBef>
                <a:spcPts val="0"/>
              </a:spcBef>
              <a:buClr>
                <a:schemeClr val="accent2"/>
              </a:buClr>
              <a:defRPr>
                <a:solidFill>
                  <a:schemeClr val="accent2"/>
                </a:solidFill>
              </a:defRPr>
            </a:lvl7pPr>
            <a:lvl8pPr lvl="7">
              <a:spcBef>
                <a:spcPts val="0"/>
              </a:spcBef>
              <a:buClr>
                <a:schemeClr val="accent2"/>
              </a:buClr>
              <a:defRPr>
                <a:solidFill>
                  <a:schemeClr val="accent2"/>
                </a:solidFill>
              </a:defRPr>
            </a:lvl8pPr>
            <a:lvl9pPr lvl="8">
              <a:spcBef>
                <a:spcPts val="0"/>
              </a:spcBef>
              <a:buClr>
                <a:schemeClr val="accent2"/>
              </a:buCl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rIns="91425" wrap="square"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rIns="91425" wrap="square" tIns="91425"/>
          <a:lstStyle>
            <a:lvl1pPr lvl="0">
              <a:lnSpc>
                <a:spcPct val="100000"/>
              </a:lnSpc>
              <a:spcBef>
                <a:spcPts val="0"/>
              </a:spcBef>
              <a:spcAft>
                <a:spcPts val="0"/>
              </a:spcAft>
              <a:buClr>
                <a:schemeClr val="accent2"/>
              </a:buClr>
              <a:buSzPct val="100000"/>
              <a:buNone/>
              <a:defRPr sz="1600">
                <a:solidFill>
                  <a:schemeClr val="accent2"/>
                </a:solidFill>
              </a:defRPr>
            </a:lvl1pPr>
            <a:lvl2pPr lvl="1">
              <a:lnSpc>
                <a:spcPct val="100000"/>
              </a:lnSpc>
              <a:spcBef>
                <a:spcPts val="0"/>
              </a:spcBef>
              <a:spcAft>
                <a:spcPts val="0"/>
              </a:spcAft>
              <a:buClr>
                <a:schemeClr val="accent2"/>
              </a:buClr>
              <a:buSzPct val="100000"/>
              <a:buNone/>
              <a:defRPr sz="1600">
                <a:solidFill>
                  <a:schemeClr val="accent2"/>
                </a:solidFill>
              </a:defRPr>
            </a:lvl2pPr>
            <a:lvl3pPr lvl="2">
              <a:lnSpc>
                <a:spcPct val="100000"/>
              </a:lnSpc>
              <a:spcBef>
                <a:spcPts val="0"/>
              </a:spcBef>
              <a:spcAft>
                <a:spcPts val="0"/>
              </a:spcAft>
              <a:buClr>
                <a:schemeClr val="accent2"/>
              </a:buClr>
              <a:buSzPct val="100000"/>
              <a:buNone/>
              <a:defRPr sz="1600">
                <a:solidFill>
                  <a:schemeClr val="accent2"/>
                </a:solidFill>
              </a:defRPr>
            </a:lvl3pPr>
            <a:lvl4pPr lvl="3">
              <a:lnSpc>
                <a:spcPct val="100000"/>
              </a:lnSpc>
              <a:spcBef>
                <a:spcPts val="0"/>
              </a:spcBef>
              <a:spcAft>
                <a:spcPts val="0"/>
              </a:spcAft>
              <a:buClr>
                <a:schemeClr val="accent2"/>
              </a:buClr>
              <a:buSzPct val="100000"/>
              <a:buNone/>
              <a:defRPr sz="1600">
                <a:solidFill>
                  <a:schemeClr val="accent2"/>
                </a:solidFill>
              </a:defRPr>
            </a:lvl4pPr>
            <a:lvl5pPr lvl="4">
              <a:lnSpc>
                <a:spcPct val="100000"/>
              </a:lnSpc>
              <a:spcBef>
                <a:spcPts val="0"/>
              </a:spcBef>
              <a:spcAft>
                <a:spcPts val="0"/>
              </a:spcAft>
              <a:buClr>
                <a:schemeClr val="accent2"/>
              </a:buClr>
              <a:buSzPct val="100000"/>
              <a:buNone/>
              <a:defRPr sz="1600">
                <a:solidFill>
                  <a:schemeClr val="accent2"/>
                </a:solidFill>
              </a:defRPr>
            </a:lvl5pPr>
            <a:lvl6pPr lvl="5">
              <a:lnSpc>
                <a:spcPct val="100000"/>
              </a:lnSpc>
              <a:spcBef>
                <a:spcPts val="0"/>
              </a:spcBef>
              <a:spcAft>
                <a:spcPts val="0"/>
              </a:spcAft>
              <a:buClr>
                <a:schemeClr val="accent2"/>
              </a:buClr>
              <a:buSzPct val="100000"/>
              <a:buNone/>
              <a:defRPr sz="1600">
                <a:solidFill>
                  <a:schemeClr val="accent2"/>
                </a:solidFill>
              </a:defRPr>
            </a:lvl6pPr>
            <a:lvl7pPr lvl="6">
              <a:lnSpc>
                <a:spcPct val="100000"/>
              </a:lnSpc>
              <a:spcBef>
                <a:spcPts val="0"/>
              </a:spcBef>
              <a:spcAft>
                <a:spcPts val="0"/>
              </a:spcAft>
              <a:buClr>
                <a:schemeClr val="accent2"/>
              </a:buClr>
              <a:buSzPct val="100000"/>
              <a:buNone/>
              <a:defRPr sz="1600">
                <a:solidFill>
                  <a:schemeClr val="accent2"/>
                </a:solidFill>
              </a:defRPr>
            </a:lvl7pPr>
            <a:lvl8pPr lvl="7">
              <a:lnSpc>
                <a:spcPct val="100000"/>
              </a:lnSpc>
              <a:spcBef>
                <a:spcPts val="0"/>
              </a:spcBef>
              <a:spcAft>
                <a:spcPts val="0"/>
              </a:spcAft>
              <a:buClr>
                <a:schemeClr val="accent2"/>
              </a:buClr>
              <a:buSzPct val="100000"/>
              <a:buNone/>
              <a:defRPr sz="1600">
                <a:solidFill>
                  <a:schemeClr val="accent2"/>
                </a:solidFill>
              </a:defRPr>
            </a:lvl8pPr>
            <a:lvl9pPr lvl="8">
              <a:lnSpc>
                <a:spcPct val="100000"/>
              </a:lnSpc>
              <a:spcBef>
                <a:spcPts val="0"/>
              </a:spcBef>
              <a:spcAft>
                <a:spcPts val="0"/>
              </a:spcAft>
              <a:buClr>
                <a:schemeClr val="accent2"/>
              </a:buClr>
              <a:buSzPct val="1000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rIns="91425" wrap="square" tIns="91425"/>
          <a:lstStyle>
            <a:lvl1pPr lvl="0">
              <a:lnSpc>
                <a:spcPct val="100000"/>
              </a:lnSpc>
              <a:spcBef>
                <a:spcPts val="0"/>
              </a:spcBef>
              <a:spcAft>
                <a:spcPts val="0"/>
              </a:spcAft>
              <a:buClr>
                <a:schemeClr val="lt1"/>
              </a:buClr>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1pPr>
            <a:lvl2pPr lvl="1">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2pPr>
            <a:lvl3pPr lvl="2">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3pPr>
            <a:lvl4pPr lvl="3">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4pPr>
            <a:lvl5pPr lvl="4">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5pPr>
            <a:lvl6pPr lvl="5">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6pPr>
            <a:lvl7pPr lvl="6">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7pPr>
            <a:lvl8pPr lvl="7">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8pPr>
            <a:lvl9pPr lvl="8">
              <a:spcBef>
                <a:spcPts val="0"/>
              </a:spcBef>
              <a:buClr>
                <a:schemeClr val="accent1"/>
              </a:buClr>
              <a:buSzPct val="1000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Roboto"/>
              <a:buChar char="●"/>
              <a:defRPr sz="13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SzPct val="1000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dk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20.jp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6.jpg"/><Relationship Id="rId7"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9.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311700" y="539725"/>
            <a:ext cx="8520600" cy="1282500"/>
          </a:xfrm>
          <a:prstGeom prst="rect">
            <a:avLst/>
          </a:prstGeom>
        </p:spPr>
        <p:txBody>
          <a:bodyPr anchorCtr="0" anchor="t" bIns="91425" lIns="91425" rIns="91425" wrap="square" tIns="91425">
            <a:noAutofit/>
          </a:bodyPr>
          <a:lstStyle/>
          <a:p>
            <a:pPr lvl="0" rtl="0">
              <a:spcBef>
                <a:spcPts val="0"/>
              </a:spcBef>
              <a:buNone/>
            </a:pPr>
            <a:r>
              <a:rPr lang="en-GB"/>
              <a:t>Four Principles of Low-Risk Software Releases</a:t>
            </a:r>
          </a:p>
          <a:p>
            <a:pPr lvl="0" rtl="0">
              <a:spcBef>
                <a:spcPts val="0"/>
              </a:spcBef>
              <a:buNone/>
            </a:pPr>
            <a:r>
              <a:t/>
            </a:r>
            <a:endParaRPr/>
          </a:p>
        </p:txBody>
      </p:sp>
      <p:sp>
        <p:nvSpPr>
          <p:cNvPr id="65" name="Shape 65"/>
          <p:cNvSpPr txBox="1"/>
          <p:nvPr>
            <p:ph idx="1" type="subTitle"/>
          </p:nvPr>
        </p:nvSpPr>
        <p:spPr>
          <a:xfrm>
            <a:off x="311700" y="1878560"/>
            <a:ext cx="4242600" cy="738300"/>
          </a:xfrm>
          <a:prstGeom prst="rect">
            <a:avLst/>
          </a:prstGeom>
        </p:spPr>
        <p:txBody>
          <a:bodyPr anchorCtr="0" anchor="t" bIns="91425" lIns="91425" rIns="91425" wrap="square" tIns="91425">
            <a:noAutofit/>
          </a:bodyPr>
          <a:lstStyle/>
          <a:p>
            <a:pPr lvl="0" rtl="0">
              <a:spcBef>
                <a:spcPts val="0"/>
              </a:spcBef>
              <a:buNone/>
            </a:pPr>
            <a:r>
              <a:rPr lang="en-GB"/>
              <a:t>Grupo N° 3 - Ingeniería de Software - 4K2</a:t>
            </a:r>
          </a:p>
        </p:txBody>
      </p:sp>
      <p:pic>
        <p:nvPicPr>
          <p:cNvPr id="66" name="Shape 66"/>
          <p:cNvPicPr preferRelativeResize="0"/>
          <p:nvPr/>
        </p:nvPicPr>
        <p:blipFill>
          <a:blip r:embed="rId3">
            <a:alphaModFix/>
          </a:blip>
          <a:stretch>
            <a:fillRect/>
          </a:stretch>
        </p:blipFill>
        <p:spPr>
          <a:xfrm>
            <a:off x="6519975" y="2744510"/>
            <a:ext cx="2221840" cy="2221840"/>
          </a:xfrm>
          <a:prstGeom prst="rect">
            <a:avLst/>
          </a:prstGeom>
          <a:noFill/>
          <a:ln>
            <a:noFill/>
          </a:ln>
        </p:spPr>
      </p:pic>
      <p:pic>
        <p:nvPicPr>
          <p:cNvPr id="67" name="Shape 67"/>
          <p:cNvPicPr preferRelativeResize="0"/>
          <p:nvPr/>
        </p:nvPicPr>
        <p:blipFill>
          <a:blip r:embed="rId4">
            <a:alphaModFix/>
          </a:blip>
          <a:stretch>
            <a:fillRect/>
          </a:stretch>
        </p:blipFill>
        <p:spPr>
          <a:xfrm>
            <a:off x="3960575" y="2744510"/>
            <a:ext cx="1718559" cy="22218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1520725" y="329225"/>
            <a:ext cx="7311600" cy="623700"/>
          </a:xfrm>
          <a:prstGeom prst="rect">
            <a:avLst/>
          </a:prstGeom>
        </p:spPr>
        <p:txBody>
          <a:bodyPr anchorCtr="0" anchor="t" bIns="91425" lIns="91425" rIns="91425" wrap="square" tIns="91425">
            <a:noAutofit/>
          </a:bodyPr>
          <a:lstStyle/>
          <a:p>
            <a:pPr lvl="0">
              <a:spcBef>
                <a:spcPts val="0"/>
              </a:spcBef>
              <a:buNone/>
            </a:pPr>
            <a:r>
              <a:rPr lang="en-GB"/>
              <a:t>Enfocarse en la reducción del lote</a:t>
            </a:r>
          </a:p>
        </p:txBody>
      </p:sp>
      <p:pic>
        <p:nvPicPr>
          <p:cNvPr descr="14156480-dibujos-animados-de-color-naranja-con-una-linea-de-montaje-de-cajas-en-el-fondo-blanco.jpg" id="144" name="Shape 144"/>
          <p:cNvPicPr preferRelativeResize="0"/>
          <p:nvPr/>
        </p:nvPicPr>
        <p:blipFill>
          <a:blip r:embed="rId3">
            <a:alphaModFix/>
          </a:blip>
          <a:stretch>
            <a:fillRect/>
          </a:stretch>
        </p:blipFill>
        <p:spPr>
          <a:xfrm>
            <a:off x="240625" y="1530138"/>
            <a:ext cx="3810000" cy="2695575"/>
          </a:xfrm>
          <a:prstGeom prst="rect">
            <a:avLst/>
          </a:prstGeom>
          <a:noFill/>
          <a:ln>
            <a:noFill/>
          </a:ln>
        </p:spPr>
      </p:pic>
      <p:pic>
        <p:nvPicPr>
          <p:cNvPr descr="17726464-orange-cartoon-character-with-carton-with-assembly-line-white-background.jpg" id="145" name="Shape 145"/>
          <p:cNvPicPr preferRelativeResize="0"/>
          <p:nvPr/>
        </p:nvPicPr>
        <p:blipFill>
          <a:blip r:embed="rId4">
            <a:alphaModFix/>
          </a:blip>
          <a:stretch>
            <a:fillRect/>
          </a:stretch>
        </p:blipFill>
        <p:spPr>
          <a:xfrm>
            <a:off x="4633700" y="1394425"/>
            <a:ext cx="4198625" cy="2967025"/>
          </a:xfrm>
          <a:prstGeom prst="rect">
            <a:avLst/>
          </a:prstGeom>
          <a:noFill/>
          <a:ln>
            <a:noFill/>
          </a:ln>
        </p:spPr>
      </p:pic>
      <p:sp>
        <p:nvSpPr>
          <p:cNvPr id="146" name="Shape 146"/>
          <p:cNvSpPr/>
          <p:nvPr/>
        </p:nvSpPr>
        <p:spPr>
          <a:xfrm>
            <a:off x="4130850" y="2797350"/>
            <a:ext cx="822300" cy="4512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number-3-png-image-62120.png" id="147" name="Shape 147"/>
          <p:cNvPicPr preferRelativeResize="0"/>
          <p:nvPr/>
        </p:nvPicPr>
        <p:blipFill>
          <a:blip r:embed="rId5">
            <a:alphaModFix/>
          </a:blip>
          <a:stretch>
            <a:fillRect/>
          </a:stretch>
        </p:blipFill>
        <p:spPr>
          <a:xfrm>
            <a:off x="240625" y="83362"/>
            <a:ext cx="1115425" cy="111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32381172-problem--idea--solution.jpg" id="153" name="Shape 153"/>
          <p:cNvPicPr preferRelativeResize="0"/>
          <p:nvPr/>
        </p:nvPicPr>
        <p:blipFill>
          <a:blip r:embed="rId3">
            <a:alphaModFix/>
          </a:blip>
          <a:stretch>
            <a:fillRect/>
          </a:stretch>
        </p:blipFill>
        <p:spPr>
          <a:xfrm>
            <a:off x="1836075" y="1334675"/>
            <a:ext cx="5471850" cy="3599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t/>
            </a:r>
            <a:endParaRPr/>
          </a:p>
        </p:txBody>
      </p:sp>
      <p:pic>
        <p:nvPicPr>
          <p:cNvPr descr="df.jpg" id="159" name="Shape 159"/>
          <p:cNvPicPr preferRelativeResize="0"/>
          <p:nvPr/>
        </p:nvPicPr>
        <p:blipFill>
          <a:blip r:embed="rId3">
            <a:alphaModFix/>
          </a:blip>
          <a:stretch>
            <a:fillRect/>
          </a:stretch>
        </p:blipFill>
        <p:spPr>
          <a:xfrm>
            <a:off x="1092862" y="1269100"/>
            <a:ext cx="6958276" cy="3778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VW-Polo-Brasil-inicio-produccion-5.jpg" id="165" name="Shape 165"/>
          <p:cNvPicPr preferRelativeResize="0"/>
          <p:nvPr/>
        </p:nvPicPr>
        <p:blipFill>
          <a:blip r:embed="rId3">
            <a:alphaModFix/>
          </a:blip>
          <a:stretch>
            <a:fillRect/>
          </a:stretch>
        </p:blipFill>
        <p:spPr>
          <a:xfrm>
            <a:off x="285313" y="1273350"/>
            <a:ext cx="4160198" cy="2717125"/>
          </a:xfrm>
          <a:prstGeom prst="rect">
            <a:avLst/>
          </a:prstGeom>
          <a:noFill/>
          <a:ln>
            <a:noFill/>
          </a:ln>
        </p:spPr>
      </p:pic>
      <p:pic>
        <p:nvPicPr>
          <p:cNvPr descr="595e0a07f094d.jpg" id="166" name="Shape 166"/>
          <p:cNvPicPr preferRelativeResize="0"/>
          <p:nvPr/>
        </p:nvPicPr>
        <p:blipFill>
          <a:blip r:embed="rId4">
            <a:alphaModFix/>
          </a:blip>
          <a:stretch>
            <a:fillRect/>
          </a:stretch>
        </p:blipFill>
        <p:spPr>
          <a:xfrm>
            <a:off x="4783013" y="1273350"/>
            <a:ext cx="4075675" cy="2717124"/>
          </a:xfrm>
          <a:prstGeom prst="rect">
            <a:avLst/>
          </a:prstGeom>
          <a:noFill/>
          <a:ln>
            <a:noFill/>
          </a:ln>
        </p:spPr>
      </p:pic>
      <p:pic>
        <p:nvPicPr>
          <p:cNvPr descr="enfoque-sistemico-2.png" id="167" name="Shape 167"/>
          <p:cNvPicPr preferRelativeResize="0"/>
          <p:nvPr/>
        </p:nvPicPr>
        <p:blipFill>
          <a:blip r:embed="rId5">
            <a:alphaModFix/>
          </a:blip>
          <a:stretch>
            <a:fillRect/>
          </a:stretch>
        </p:blipFill>
        <p:spPr>
          <a:xfrm>
            <a:off x="1250206" y="3188375"/>
            <a:ext cx="2418774" cy="1884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t/>
            </a:r>
            <a:endParaRPr/>
          </a:p>
        </p:txBody>
      </p:sp>
      <p:pic>
        <p:nvPicPr>
          <p:cNvPr descr="SqueezedForTimeSmall.jpg" id="173" name="Shape 173"/>
          <p:cNvPicPr preferRelativeResize="0"/>
          <p:nvPr/>
        </p:nvPicPr>
        <p:blipFill>
          <a:blip r:embed="rId3">
            <a:alphaModFix/>
          </a:blip>
          <a:stretch>
            <a:fillRect/>
          </a:stretch>
        </p:blipFill>
        <p:spPr>
          <a:xfrm>
            <a:off x="139875" y="1521600"/>
            <a:ext cx="2768250" cy="3136500"/>
          </a:xfrm>
          <a:prstGeom prst="rect">
            <a:avLst/>
          </a:prstGeom>
          <a:noFill/>
          <a:ln>
            <a:noFill/>
          </a:ln>
        </p:spPr>
      </p:pic>
      <p:pic>
        <p:nvPicPr>
          <p:cNvPr descr="elasticbox-one-click-application-deployments-to-any-cloud.png" id="174" name="Shape 174"/>
          <p:cNvPicPr preferRelativeResize="0"/>
          <p:nvPr/>
        </p:nvPicPr>
        <p:blipFill>
          <a:blip r:embed="rId4">
            <a:alphaModFix/>
          </a:blip>
          <a:stretch>
            <a:fillRect/>
          </a:stretch>
        </p:blipFill>
        <p:spPr>
          <a:xfrm>
            <a:off x="2908125" y="1565850"/>
            <a:ext cx="6096000" cy="304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0" y="1842400"/>
            <a:ext cx="3472500" cy="2040000"/>
          </a:xfrm>
          <a:prstGeom prst="rect">
            <a:avLst/>
          </a:prstGeom>
        </p:spPr>
        <p:txBody>
          <a:bodyPr anchorCtr="0" anchor="t" bIns="91425" lIns="91425" rIns="91425" wrap="square" tIns="91425">
            <a:noAutofit/>
          </a:bodyPr>
          <a:lstStyle/>
          <a:p>
            <a:pPr lvl="0" rtl="0" algn="ctr">
              <a:lnSpc>
                <a:spcPct val="150000"/>
              </a:lnSpc>
              <a:spcBef>
                <a:spcPts val="0"/>
              </a:spcBef>
              <a:spcAft>
                <a:spcPts val="800"/>
              </a:spcAft>
              <a:buNone/>
            </a:pPr>
            <a:r>
              <a:rPr b="1" lang="en-GB" sz="3200"/>
              <a:t>Optimizar la resistencia</a:t>
            </a:r>
          </a:p>
        </p:txBody>
      </p:sp>
      <p:sp>
        <p:nvSpPr>
          <p:cNvPr id="180" name="Shape 180"/>
          <p:cNvSpPr txBox="1"/>
          <p:nvPr>
            <p:ph idx="1" type="body"/>
          </p:nvPr>
        </p:nvSpPr>
        <p:spPr>
          <a:xfrm>
            <a:off x="311700" y="3882400"/>
            <a:ext cx="1831500" cy="8064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81" name="Shape 181"/>
          <p:cNvPicPr preferRelativeResize="0"/>
          <p:nvPr/>
        </p:nvPicPr>
        <p:blipFill rotWithShape="1">
          <a:blip r:embed="rId3">
            <a:alphaModFix/>
          </a:blip>
          <a:srcRect b="0" l="0" r="0" t="0"/>
          <a:stretch/>
        </p:blipFill>
        <p:spPr>
          <a:xfrm>
            <a:off x="2415775" y="-47425"/>
            <a:ext cx="2143200" cy="2143200"/>
          </a:xfrm>
          <a:prstGeom prst="ellipse">
            <a:avLst/>
          </a:prstGeom>
          <a:noFill/>
          <a:ln>
            <a:noFill/>
          </a:ln>
        </p:spPr>
      </p:pic>
      <p:pic>
        <p:nvPicPr>
          <p:cNvPr id="182" name="Shape 182"/>
          <p:cNvPicPr preferRelativeResize="0"/>
          <p:nvPr/>
        </p:nvPicPr>
        <p:blipFill rotWithShape="1">
          <a:blip r:embed="rId4">
            <a:alphaModFix/>
          </a:blip>
          <a:srcRect b="0" l="0" r="43339" t="0"/>
          <a:stretch/>
        </p:blipFill>
        <p:spPr>
          <a:xfrm>
            <a:off x="5179100" y="78300"/>
            <a:ext cx="3887250" cy="2105025"/>
          </a:xfrm>
          <a:prstGeom prst="rect">
            <a:avLst/>
          </a:prstGeom>
          <a:noFill/>
          <a:ln>
            <a:noFill/>
          </a:ln>
        </p:spPr>
      </p:pic>
      <p:pic>
        <p:nvPicPr>
          <p:cNvPr id="183" name="Shape 183"/>
          <p:cNvPicPr preferRelativeResize="0"/>
          <p:nvPr/>
        </p:nvPicPr>
        <p:blipFill rotWithShape="1">
          <a:blip r:embed="rId5">
            <a:alphaModFix/>
          </a:blip>
          <a:srcRect b="0" l="56734" r="0" t="0"/>
          <a:stretch/>
        </p:blipFill>
        <p:spPr>
          <a:xfrm>
            <a:off x="3791850" y="2919925"/>
            <a:ext cx="4243426" cy="2105025"/>
          </a:xfrm>
          <a:prstGeom prst="rect">
            <a:avLst/>
          </a:prstGeom>
          <a:noFill/>
          <a:ln>
            <a:noFill/>
          </a:ln>
        </p:spPr>
      </p:pic>
      <p:pic>
        <p:nvPicPr>
          <p:cNvPr id="184" name="Shape 184"/>
          <p:cNvPicPr preferRelativeResize="0"/>
          <p:nvPr/>
        </p:nvPicPr>
        <p:blipFill>
          <a:blip r:embed="rId6">
            <a:alphaModFix/>
          </a:blip>
          <a:stretch>
            <a:fillRect/>
          </a:stretch>
        </p:blipFill>
        <p:spPr>
          <a:xfrm>
            <a:off x="7495025" y="3277750"/>
            <a:ext cx="1747200" cy="1747200"/>
          </a:xfrm>
          <a:prstGeom prst="ellipse">
            <a:avLst/>
          </a:prstGeom>
          <a:noFill/>
          <a:ln>
            <a:noFill/>
          </a:ln>
        </p:spPr>
      </p:pic>
      <p:pic>
        <p:nvPicPr>
          <p:cNvPr id="185" name="Shape 185"/>
          <p:cNvPicPr preferRelativeResize="0"/>
          <p:nvPr/>
        </p:nvPicPr>
        <p:blipFill>
          <a:blip r:embed="rId7">
            <a:alphaModFix/>
          </a:blip>
          <a:stretch>
            <a:fillRect/>
          </a:stretch>
        </p:blipFill>
        <p:spPr>
          <a:xfrm>
            <a:off x="4906800" y="1962550"/>
            <a:ext cx="1374475" cy="95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ctrTitle"/>
          </p:nvPr>
        </p:nvSpPr>
        <p:spPr>
          <a:xfrm>
            <a:off x="5710500" y="3668500"/>
            <a:ext cx="3433500" cy="1282500"/>
          </a:xfrm>
          <a:prstGeom prst="rect">
            <a:avLst/>
          </a:prstGeom>
        </p:spPr>
        <p:txBody>
          <a:bodyPr anchorCtr="0" anchor="t" bIns="91425" lIns="91425" rIns="91425" wrap="square" tIns="91425">
            <a:noAutofit/>
          </a:bodyPr>
          <a:lstStyle/>
          <a:p>
            <a:pPr lvl="0">
              <a:spcBef>
                <a:spcPts val="0"/>
              </a:spcBef>
              <a:buNone/>
            </a:pPr>
            <a:r>
              <a:rPr b="1" lang="en-GB" sz="4800">
                <a:solidFill>
                  <a:schemeClr val="lt1"/>
                </a:solidFill>
              </a:rPr>
              <a:t>HUMANO</a:t>
            </a:r>
          </a:p>
        </p:txBody>
      </p:sp>
      <p:sp>
        <p:nvSpPr>
          <p:cNvPr id="196" name="Shape 196"/>
          <p:cNvSpPr txBox="1"/>
          <p:nvPr>
            <p:ph idx="1" type="subTitle"/>
          </p:nvPr>
        </p:nvSpPr>
        <p:spPr>
          <a:xfrm>
            <a:off x="311700" y="1878560"/>
            <a:ext cx="4242600" cy="7383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197" name="Shape 197"/>
          <p:cNvPicPr preferRelativeResize="0"/>
          <p:nvPr/>
        </p:nvPicPr>
        <p:blipFill>
          <a:blip r:embed="rId3">
            <a:alphaModFix/>
          </a:blip>
          <a:stretch>
            <a:fillRect/>
          </a:stretch>
        </p:blipFill>
        <p:spPr>
          <a:xfrm>
            <a:off x="0" y="0"/>
            <a:ext cx="5143500" cy="5143500"/>
          </a:xfrm>
          <a:prstGeom prst="rect">
            <a:avLst/>
          </a:prstGeom>
          <a:noFill/>
          <a:ln>
            <a:noFill/>
          </a:ln>
        </p:spPr>
      </p:pic>
      <p:pic>
        <p:nvPicPr>
          <p:cNvPr id="198" name="Shape 198"/>
          <p:cNvPicPr preferRelativeResize="0"/>
          <p:nvPr/>
        </p:nvPicPr>
        <p:blipFill>
          <a:blip r:embed="rId4">
            <a:alphaModFix/>
          </a:blip>
          <a:stretch>
            <a:fillRect/>
          </a:stretch>
        </p:blipFill>
        <p:spPr>
          <a:xfrm>
            <a:off x="5820550" y="341975"/>
            <a:ext cx="2810475" cy="295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n-GB"/>
              <a:t>Conclusión de Jez</a:t>
            </a:r>
          </a:p>
        </p:txBody>
      </p:sp>
      <p:pic>
        <p:nvPicPr>
          <p:cNvPr id="204" name="Shape 204"/>
          <p:cNvPicPr preferRelativeResize="0"/>
          <p:nvPr/>
        </p:nvPicPr>
        <p:blipFill>
          <a:blip r:embed="rId3">
            <a:alphaModFix/>
          </a:blip>
          <a:stretch>
            <a:fillRect/>
          </a:stretch>
        </p:blipFill>
        <p:spPr>
          <a:xfrm>
            <a:off x="7062922" y="2731050"/>
            <a:ext cx="1577125" cy="1033300"/>
          </a:xfrm>
          <a:prstGeom prst="rect">
            <a:avLst/>
          </a:prstGeom>
          <a:noFill/>
          <a:ln>
            <a:noFill/>
          </a:ln>
        </p:spPr>
      </p:pic>
      <p:pic>
        <p:nvPicPr>
          <p:cNvPr id="205" name="Shape 205"/>
          <p:cNvPicPr preferRelativeResize="0"/>
          <p:nvPr/>
        </p:nvPicPr>
        <p:blipFill>
          <a:blip r:embed="rId4">
            <a:alphaModFix/>
          </a:blip>
          <a:stretch>
            <a:fillRect/>
          </a:stretch>
        </p:blipFill>
        <p:spPr>
          <a:xfrm>
            <a:off x="289000" y="2194363"/>
            <a:ext cx="3006576" cy="1788301"/>
          </a:xfrm>
          <a:prstGeom prst="rect">
            <a:avLst/>
          </a:prstGeom>
          <a:noFill/>
          <a:ln>
            <a:noFill/>
          </a:ln>
        </p:spPr>
      </p:pic>
      <p:pic>
        <p:nvPicPr>
          <p:cNvPr id="206" name="Shape 206"/>
          <p:cNvPicPr preferRelativeResize="0"/>
          <p:nvPr/>
        </p:nvPicPr>
        <p:blipFill>
          <a:blip r:embed="rId5">
            <a:alphaModFix/>
          </a:blip>
          <a:stretch>
            <a:fillRect/>
          </a:stretch>
        </p:blipFill>
        <p:spPr>
          <a:xfrm>
            <a:off x="6059412" y="1549052"/>
            <a:ext cx="1175250" cy="1175218"/>
          </a:xfrm>
          <a:prstGeom prst="rect">
            <a:avLst/>
          </a:prstGeom>
          <a:noFill/>
          <a:ln>
            <a:noFill/>
          </a:ln>
        </p:spPr>
      </p:pic>
      <p:pic>
        <p:nvPicPr>
          <p:cNvPr id="207" name="Shape 207"/>
          <p:cNvPicPr preferRelativeResize="0"/>
          <p:nvPr/>
        </p:nvPicPr>
        <p:blipFill>
          <a:blip r:embed="rId6">
            <a:alphaModFix/>
          </a:blip>
          <a:stretch>
            <a:fillRect/>
          </a:stretch>
        </p:blipFill>
        <p:spPr>
          <a:xfrm>
            <a:off x="6216875" y="3899700"/>
            <a:ext cx="973524" cy="973524"/>
          </a:xfrm>
          <a:prstGeom prst="rect">
            <a:avLst/>
          </a:prstGeom>
          <a:noFill/>
          <a:ln>
            <a:noFill/>
          </a:ln>
        </p:spPr>
      </p:pic>
      <p:pic>
        <p:nvPicPr>
          <p:cNvPr id="208" name="Shape 208"/>
          <p:cNvPicPr preferRelativeResize="0"/>
          <p:nvPr/>
        </p:nvPicPr>
        <p:blipFill>
          <a:blip r:embed="rId7">
            <a:alphaModFix/>
          </a:blip>
          <a:stretch>
            <a:fillRect/>
          </a:stretch>
        </p:blipFill>
        <p:spPr>
          <a:xfrm>
            <a:off x="4338784" y="2643675"/>
            <a:ext cx="1358274" cy="1358294"/>
          </a:xfrm>
          <a:prstGeom prst="rect">
            <a:avLst/>
          </a:prstGeom>
          <a:noFill/>
          <a:ln>
            <a:noFill/>
          </a:ln>
        </p:spPr>
      </p:pic>
      <p:sp>
        <p:nvSpPr>
          <p:cNvPr id="209" name="Shape 209"/>
          <p:cNvSpPr/>
          <p:nvPr/>
        </p:nvSpPr>
        <p:spPr>
          <a:xfrm>
            <a:off x="3795825" y="3142075"/>
            <a:ext cx="446400" cy="197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0" name="Shape 210"/>
          <p:cNvSpPr/>
          <p:nvPr/>
        </p:nvSpPr>
        <p:spPr>
          <a:xfrm rot="-2045758">
            <a:off x="5595930" y="2472818"/>
            <a:ext cx="446323" cy="197867"/>
          </a:xfrm>
          <a:prstGeom prst="righ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1" name="Shape 211"/>
          <p:cNvSpPr/>
          <p:nvPr/>
        </p:nvSpPr>
        <p:spPr>
          <a:xfrm rot="3511">
            <a:off x="5764025" y="2996900"/>
            <a:ext cx="1175101" cy="410700"/>
          </a:xfrm>
          <a:prstGeom prst="righ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2" name="Shape 212"/>
          <p:cNvSpPr/>
          <p:nvPr/>
        </p:nvSpPr>
        <p:spPr>
          <a:xfrm rot="2012432">
            <a:off x="5595938" y="3751428"/>
            <a:ext cx="446313" cy="197863"/>
          </a:xfrm>
          <a:prstGeom prst="righ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n-GB"/>
              <a:t>Conclusión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225375"/>
            <a:ext cx="3127500" cy="1829100"/>
          </a:xfrm>
          <a:prstGeom prst="rect">
            <a:avLst/>
          </a:prstGeom>
        </p:spPr>
        <p:txBody>
          <a:bodyPr anchorCtr="0" anchor="t" bIns="91425" lIns="91425" rIns="91425" wrap="square" tIns="91425">
            <a:noAutofit/>
          </a:bodyPr>
          <a:lstStyle/>
          <a:p>
            <a:pPr lvl="0" rtl="0">
              <a:spcBef>
                <a:spcPts val="0"/>
              </a:spcBef>
              <a:buNone/>
            </a:pPr>
            <a:r>
              <a:rPr lang="en-GB"/>
              <a:t>Lanzamientos incrementales de bajo riesgo</a:t>
            </a:r>
          </a:p>
        </p:txBody>
      </p:sp>
      <p:sp>
        <p:nvSpPr>
          <p:cNvPr id="73" name="Shape 73"/>
          <p:cNvSpPr txBox="1"/>
          <p:nvPr>
            <p:ph idx="1" type="body"/>
          </p:nvPr>
        </p:nvSpPr>
        <p:spPr>
          <a:xfrm>
            <a:off x="1072725" y="2532625"/>
            <a:ext cx="3127500" cy="2549700"/>
          </a:xfrm>
          <a:prstGeom prst="rect">
            <a:avLst/>
          </a:prstGeom>
        </p:spPr>
        <p:txBody>
          <a:bodyPr anchorCtr="0" anchor="t" bIns="91425" lIns="91425" rIns="91425" wrap="square" tIns="91425">
            <a:noAutofit/>
          </a:bodyPr>
          <a:lstStyle/>
          <a:p>
            <a:pPr lvl="0" rtl="0">
              <a:spcBef>
                <a:spcPts val="0"/>
              </a:spcBef>
              <a:buNone/>
            </a:pPr>
            <a:r>
              <a:rPr b="1" lang="en-GB" sz="2400" u="sng">
                <a:solidFill>
                  <a:schemeClr val="lt1"/>
                </a:solidFill>
              </a:rPr>
              <a:t>Big Bang</a:t>
            </a:r>
          </a:p>
          <a:p>
            <a:pPr lvl="0" rtl="0">
              <a:spcBef>
                <a:spcPts val="0"/>
              </a:spcBef>
              <a:buNone/>
            </a:pPr>
            <a:r>
              <a:t/>
            </a:r>
            <a:endParaRPr sz="2400"/>
          </a:p>
        </p:txBody>
      </p:sp>
      <p:sp>
        <p:nvSpPr>
          <p:cNvPr id="74" name="Shape 74"/>
          <p:cNvSpPr txBox="1"/>
          <p:nvPr>
            <p:ph idx="1" type="body"/>
          </p:nvPr>
        </p:nvSpPr>
        <p:spPr>
          <a:xfrm>
            <a:off x="4909025" y="974350"/>
            <a:ext cx="3127500" cy="2549700"/>
          </a:xfrm>
          <a:prstGeom prst="rect">
            <a:avLst/>
          </a:prstGeom>
        </p:spPr>
        <p:txBody>
          <a:bodyPr anchorCtr="0" anchor="t" bIns="91425" lIns="91425" rIns="91425" wrap="square" tIns="91425">
            <a:noAutofit/>
          </a:bodyPr>
          <a:lstStyle/>
          <a:p>
            <a:pPr lvl="0" rtl="0">
              <a:spcBef>
                <a:spcPts val="0"/>
              </a:spcBef>
              <a:buNone/>
            </a:pPr>
            <a:r>
              <a:rPr b="1" lang="en-GB" sz="3000" u="sng">
                <a:solidFill>
                  <a:schemeClr val="dk1"/>
                </a:solidFill>
              </a:rPr>
              <a:t>Incrementales</a:t>
            </a:r>
          </a:p>
        </p:txBody>
      </p:sp>
      <p:pic>
        <p:nvPicPr>
          <p:cNvPr descr="numero1.png" id="75" name="Shape 75"/>
          <p:cNvPicPr preferRelativeResize="0"/>
          <p:nvPr/>
        </p:nvPicPr>
        <p:blipFill>
          <a:blip r:embed="rId3">
            <a:alphaModFix/>
          </a:blip>
          <a:stretch>
            <a:fillRect/>
          </a:stretch>
        </p:blipFill>
        <p:spPr>
          <a:xfrm>
            <a:off x="7023575" y="0"/>
            <a:ext cx="2120425" cy="1579925"/>
          </a:xfrm>
          <a:prstGeom prst="rect">
            <a:avLst/>
          </a:prstGeom>
          <a:noFill/>
          <a:ln>
            <a:noFill/>
          </a:ln>
        </p:spPr>
      </p:pic>
      <p:pic>
        <p:nvPicPr>
          <p:cNvPr descr="Direct_changeover.png" id="76" name="Shape 76"/>
          <p:cNvPicPr preferRelativeResize="0"/>
          <p:nvPr/>
        </p:nvPicPr>
        <p:blipFill>
          <a:blip r:embed="rId4">
            <a:alphaModFix/>
          </a:blip>
          <a:stretch>
            <a:fillRect/>
          </a:stretch>
        </p:blipFill>
        <p:spPr>
          <a:xfrm>
            <a:off x="0" y="3012325"/>
            <a:ext cx="3767150" cy="1788075"/>
          </a:xfrm>
          <a:prstGeom prst="rect">
            <a:avLst/>
          </a:prstGeom>
          <a:noFill/>
          <a:ln>
            <a:noFill/>
          </a:ln>
        </p:spPr>
      </p:pic>
      <p:pic>
        <p:nvPicPr>
          <p:cNvPr descr="Phased_implementation.png" id="77" name="Shape 77"/>
          <p:cNvPicPr preferRelativeResize="0"/>
          <p:nvPr/>
        </p:nvPicPr>
        <p:blipFill>
          <a:blip r:embed="rId5">
            <a:alphaModFix/>
          </a:blip>
          <a:stretch>
            <a:fillRect/>
          </a:stretch>
        </p:blipFill>
        <p:spPr>
          <a:xfrm>
            <a:off x="3767150" y="1533125"/>
            <a:ext cx="5376850" cy="273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800"/>
                                        <p:tgtEl>
                                          <p:spTgt spid="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800"/>
                                        <p:tgtEl>
                                          <p:spTgt spid="76"/>
                                        </p:tgtEl>
                                        <p:attrNameLst>
                                          <p:attrName>ppt_x</p:attrName>
                                        </p:attrNameLst>
                                      </p:cBhvr>
                                      <p:tavLst>
                                        <p:tav fmla="" tm="0">
                                          <p:val>
                                            <p:strVal val="#ppt_x-1"/>
                                          </p:val>
                                        </p:tav>
                                        <p:tav fmla="" tm="100000">
                                          <p:val>
                                            <p:strVal val="#ppt_x"/>
                                          </p:val>
                                        </p:tav>
                                      </p:tavLst>
                                    </p:anim>
                                  </p:childTnLst>
                                </p:cTn>
                              </p:par>
                            </p:childTnLst>
                          </p:cTn>
                        </p:par>
                        <p:par>
                          <p:cTn fill="hold">
                            <p:stCondLst>
                              <p:cond delay="800"/>
                            </p:stCondLst>
                            <p:childTnLst>
                              <p:par>
                                <p:cTn fill="hold" nodeType="afterEffect" presetClass="entr" presetID="2" presetSubtype="8">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p:tgtEl>
                                          <p:spTgt spid="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a:spcBef>
                <a:spcPts val="0"/>
              </a:spcBef>
              <a:buNone/>
            </a:pPr>
            <a:r>
              <a:rPr lang="en-GB"/>
              <a:t>Dependencia entre componentes</a:t>
            </a:r>
          </a:p>
          <a:p>
            <a:pPr lvl="0">
              <a:spcBef>
                <a:spcPts val="0"/>
              </a:spcBef>
              <a:buNone/>
            </a:pPr>
            <a:r>
              <a:t/>
            </a:r>
            <a:endParaRPr/>
          </a:p>
        </p:txBody>
      </p:sp>
      <p:pic>
        <p:nvPicPr>
          <p:cNvPr descr="C:\Users\guadaYcande\AppData\Local\Microsoft\Windows\INetCache\Content.Word\figura1.jpg" id="83" name="Shape 83"/>
          <p:cNvPicPr preferRelativeResize="0"/>
          <p:nvPr/>
        </p:nvPicPr>
        <p:blipFill>
          <a:blip r:embed="rId3">
            <a:alphaModFix/>
          </a:blip>
          <a:stretch>
            <a:fillRect/>
          </a:stretch>
        </p:blipFill>
        <p:spPr>
          <a:xfrm>
            <a:off x="0" y="1245725"/>
            <a:ext cx="4815475" cy="3714075"/>
          </a:xfrm>
          <a:prstGeom prst="rect">
            <a:avLst/>
          </a:prstGeom>
          <a:noFill/>
          <a:ln>
            <a:noFill/>
          </a:ln>
        </p:spPr>
      </p:pic>
      <p:sp>
        <p:nvSpPr>
          <p:cNvPr id="84" name="Shape 84"/>
          <p:cNvSpPr/>
          <p:nvPr/>
        </p:nvSpPr>
        <p:spPr>
          <a:xfrm>
            <a:off x="3691075" y="2683013"/>
            <a:ext cx="1124400" cy="708300"/>
          </a:xfrm>
          <a:prstGeom prst="lef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GB"/>
              <a:t>     </a:t>
            </a:r>
            <a:r>
              <a:rPr b="1" lang="en-GB"/>
              <a:t> APP</a:t>
            </a:r>
          </a:p>
        </p:txBody>
      </p:sp>
      <p:pic>
        <p:nvPicPr>
          <p:cNvPr descr="http_load_balancing_content.png" id="85" name="Shape 85"/>
          <p:cNvPicPr preferRelativeResize="0"/>
          <p:nvPr/>
        </p:nvPicPr>
        <p:blipFill>
          <a:blip r:embed="rId4">
            <a:alphaModFix/>
          </a:blip>
          <a:stretch>
            <a:fillRect/>
          </a:stretch>
        </p:blipFill>
        <p:spPr>
          <a:xfrm>
            <a:off x="5091025" y="1245750"/>
            <a:ext cx="3870725" cy="371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p:tgtEl>
                                          <p:spTgt spid="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rtl="0">
              <a:spcBef>
                <a:spcPts val="0"/>
              </a:spcBef>
              <a:buNone/>
            </a:pPr>
            <a:r>
              <a:rPr lang="en-GB"/>
              <a:t>Expand/contract pattern</a:t>
            </a:r>
          </a:p>
        </p:txBody>
      </p:sp>
      <p:pic>
        <p:nvPicPr>
          <p:cNvPr descr="db-cd.png" id="91" name="Shape 91"/>
          <p:cNvPicPr preferRelativeResize="0"/>
          <p:nvPr/>
        </p:nvPicPr>
        <p:blipFill>
          <a:blip r:embed="rId3">
            <a:alphaModFix/>
          </a:blip>
          <a:stretch>
            <a:fillRect/>
          </a:stretch>
        </p:blipFill>
        <p:spPr>
          <a:xfrm>
            <a:off x="829975" y="1290125"/>
            <a:ext cx="7764800" cy="385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ppt_w</p:attrName>
                                        </p:attrNameLst>
                                      </p:cBhvr>
                                      <p:tavLst>
                                        <p:tav fmla="" tm="0">
                                          <p:val>
                                            <p:strVal val="0"/>
                                          </p:val>
                                        </p:tav>
                                        <p:tav fmla="" tm="100000">
                                          <p:val>
                                            <p:strVal val="#ppt_w"/>
                                          </p:val>
                                        </p:tav>
                                      </p:tavLst>
                                    </p:anim>
                                    <p:anim calcmode="lin" valueType="num">
                                      <p:cBhvr additive="base">
                                        <p:cTn dur="1000"/>
                                        <p:tgtEl>
                                          <p:spTgt spid="9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rtl="0">
              <a:spcBef>
                <a:spcPts val="0"/>
              </a:spcBef>
              <a:buNone/>
            </a:pPr>
            <a:r>
              <a:rPr lang="en-GB"/>
              <a:t>Blue - Green deployment</a:t>
            </a:r>
          </a:p>
        </p:txBody>
      </p:sp>
      <p:pic>
        <p:nvPicPr>
          <p:cNvPr descr="bluegreen_deployment_desktop.jpg" id="97" name="Shape 97"/>
          <p:cNvPicPr preferRelativeResize="0"/>
          <p:nvPr/>
        </p:nvPicPr>
        <p:blipFill>
          <a:blip r:embed="rId3">
            <a:alphaModFix/>
          </a:blip>
          <a:stretch>
            <a:fillRect/>
          </a:stretch>
        </p:blipFill>
        <p:spPr>
          <a:xfrm>
            <a:off x="0" y="1368875"/>
            <a:ext cx="9144000" cy="36032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25" y="500925"/>
            <a:ext cx="8520600" cy="623700"/>
          </a:xfrm>
          <a:prstGeom prst="rect">
            <a:avLst/>
          </a:prstGeom>
        </p:spPr>
        <p:txBody>
          <a:bodyPr anchorCtr="0" anchor="t" bIns="91425" lIns="91425" rIns="91425" wrap="square" tIns="91425">
            <a:noAutofit/>
          </a:bodyPr>
          <a:lstStyle/>
          <a:p>
            <a:pPr lvl="0" rtl="0">
              <a:spcBef>
                <a:spcPts val="0"/>
              </a:spcBef>
              <a:buNone/>
            </a:pPr>
            <a:r>
              <a:rPr lang="en-GB"/>
              <a:t>Canary releasing</a:t>
            </a:r>
          </a:p>
        </p:txBody>
      </p:sp>
      <p:pic>
        <p:nvPicPr>
          <p:cNvPr descr="canary.jpg" id="103" name="Shape 103"/>
          <p:cNvPicPr preferRelativeResize="0"/>
          <p:nvPr/>
        </p:nvPicPr>
        <p:blipFill>
          <a:blip r:embed="rId3">
            <a:alphaModFix/>
          </a:blip>
          <a:stretch>
            <a:fillRect/>
          </a:stretch>
        </p:blipFill>
        <p:spPr>
          <a:xfrm>
            <a:off x="392038" y="1359625"/>
            <a:ext cx="8359974" cy="3783876"/>
          </a:xfrm>
          <a:prstGeom prst="rect">
            <a:avLst/>
          </a:prstGeom>
          <a:noFill/>
          <a:ln>
            <a:noFill/>
          </a:ln>
        </p:spPr>
      </p:pic>
      <p:sp>
        <p:nvSpPr>
          <p:cNvPr id="104" name="Shape 104"/>
          <p:cNvSpPr/>
          <p:nvPr/>
        </p:nvSpPr>
        <p:spPr>
          <a:xfrm>
            <a:off x="1443325" y="2735325"/>
            <a:ext cx="761100" cy="623700"/>
          </a:xfrm>
          <a:prstGeom prst="wedgeRoundRectCallout">
            <a:avLst>
              <a:gd fmla="val -20833" name="adj1"/>
              <a:gd fmla="val 62500" name="adj2"/>
              <a:gd fmla="val 0" name="adj3"/>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b="1" lang="en-GB" sz="2400"/>
              <a:t> A</a:t>
            </a:r>
            <a:r>
              <a:rPr b="1" lang="en-GB" sz="2400"/>
              <a:t>1</a:t>
            </a:r>
          </a:p>
        </p:txBody>
      </p:sp>
      <p:sp>
        <p:nvSpPr>
          <p:cNvPr id="105" name="Shape 105"/>
          <p:cNvSpPr/>
          <p:nvPr/>
        </p:nvSpPr>
        <p:spPr>
          <a:xfrm>
            <a:off x="3209675" y="2735313"/>
            <a:ext cx="761100" cy="623700"/>
          </a:xfrm>
          <a:prstGeom prst="wedgeRoundRectCallout">
            <a:avLst>
              <a:gd fmla="val -20833" name="adj1"/>
              <a:gd fmla="val 62500" name="adj2"/>
              <a:gd fmla="val 0" name="adj3"/>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GB" sz="2400"/>
              <a:t> A2</a:t>
            </a:r>
          </a:p>
        </p:txBody>
      </p:sp>
      <p:sp>
        <p:nvSpPr>
          <p:cNvPr id="106" name="Shape 106"/>
          <p:cNvSpPr/>
          <p:nvPr/>
        </p:nvSpPr>
        <p:spPr>
          <a:xfrm>
            <a:off x="7167250" y="2735313"/>
            <a:ext cx="761100" cy="623700"/>
          </a:xfrm>
          <a:prstGeom prst="wedgeRoundRectCallout">
            <a:avLst>
              <a:gd fmla="val -20833" name="adj1"/>
              <a:gd fmla="val 62500" name="adj2"/>
              <a:gd fmla="val 0" name="adj3"/>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GB" sz="2400"/>
              <a:t> A3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25" y="500925"/>
            <a:ext cx="3127500" cy="1829100"/>
          </a:xfrm>
          <a:prstGeom prst="rect">
            <a:avLst/>
          </a:prstGeom>
        </p:spPr>
        <p:txBody>
          <a:bodyPr anchorCtr="0" anchor="t" bIns="91425" lIns="91425" rIns="91425" wrap="square" tIns="91425">
            <a:noAutofit/>
          </a:bodyPr>
          <a:lstStyle/>
          <a:p>
            <a:pPr lvl="0">
              <a:spcBef>
                <a:spcPts val="0"/>
              </a:spcBef>
              <a:buNone/>
            </a:pPr>
            <a:r>
              <a:rPr lang="en-GB"/>
              <a:t>Desacoplar despliegue y lanzamiento</a:t>
            </a:r>
          </a:p>
        </p:txBody>
      </p:sp>
      <p:pic>
        <p:nvPicPr>
          <p:cNvPr id="112" name="Shape 112"/>
          <p:cNvPicPr preferRelativeResize="0"/>
          <p:nvPr/>
        </p:nvPicPr>
        <p:blipFill>
          <a:blip r:embed="rId3">
            <a:alphaModFix/>
          </a:blip>
          <a:stretch>
            <a:fillRect/>
          </a:stretch>
        </p:blipFill>
        <p:spPr>
          <a:xfrm>
            <a:off x="2386300" y="135400"/>
            <a:ext cx="1380750" cy="966525"/>
          </a:xfrm>
          <a:prstGeom prst="rect">
            <a:avLst/>
          </a:prstGeom>
          <a:noFill/>
          <a:ln>
            <a:noFill/>
          </a:ln>
        </p:spPr>
      </p:pic>
      <p:sp>
        <p:nvSpPr>
          <p:cNvPr id="113" name="Shape 113"/>
          <p:cNvSpPr txBox="1"/>
          <p:nvPr>
            <p:ph idx="1" type="body"/>
          </p:nvPr>
        </p:nvSpPr>
        <p:spPr>
          <a:xfrm>
            <a:off x="311700" y="2139000"/>
            <a:ext cx="3127500" cy="2549700"/>
          </a:xfrm>
          <a:prstGeom prst="rect">
            <a:avLst/>
          </a:prstGeom>
        </p:spPr>
        <p:txBody>
          <a:bodyPr anchorCtr="0" anchor="t" bIns="91425" lIns="91425" rIns="91425" wrap="square" tIns="91425">
            <a:noAutofit/>
          </a:bodyPr>
          <a:lstStyle/>
          <a:p>
            <a:pPr lvl="0">
              <a:spcBef>
                <a:spcPts val="0"/>
              </a:spcBef>
              <a:buNone/>
            </a:pPr>
            <a:r>
              <a:rPr b="1" lang="en-GB" sz="2400" u="sng">
                <a:solidFill>
                  <a:schemeClr val="lt1"/>
                </a:solidFill>
              </a:rPr>
              <a:t>Lanzamiento</a:t>
            </a:r>
          </a:p>
          <a:p>
            <a:pPr lvl="0">
              <a:spcBef>
                <a:spcPts val="0"/>
              </a:spcBef>
              <a:buNone/>
            </a:pPr>
            <a:r>
              <a:t/>
            </a:r>
            <a:endParaRPr sz="2400"/>
          </a:p>
        </p:txBody>
      </p:sp>
      <p:pic>
        <p:nvPicPr>
          <p:cNvPr id="114" name="Shape 114"/>
          <p:cNvPicPr preferRelativeResize="0"/>
          <p:nvPr/>
        </p:nvPicPr>
        <p:blipFill>
          <a:blip r:embed="rId4">
            <a:alphaModFix/>
          </a:blip>
          <a:stretch>
            <a:fillRect/>
          </a:stretch>
        </p:blipFill>
        <p:spPr>
          <a:xfrm>
            <a:off x="2017775" y="2860175"/>
            <a:ext cx="1619250" cy="1600200"/>
          </a:xfrm>
          <a:prstGeom prst="rect">
            <a:avLst/>
          </a:prstGeom>
          <a:noFill/>
          <a:ln>
            <a:noFill/>
          </a:ln>
        </p:spPr>
      </p:pic>
      <p:pic>
        <p:nvPicPr>
          <p:cNvPr id="115" name="Shape 115"/>
          <p:cNvPicPr preferRelativeResize="0"/>
          <p:nvPr/>
        </p:nvPicPr>
        <p:blipFill>
          <a:blip r:embed="rId5">
            <a:alphaModFix/>
          </a:blip>
          <a:stretch>
            <a:fillRect/>
          </a:stretch>
        </p:blipFill>
        <p:spPr>
          <a:xfrm>
            <a:off x="311700" y="3359975"/>
            <a:ext cx="1444150" cy="1444150"/>
          </a:xfrm>
          <a:prstGeom prst="rect">
            <a:avLst/>
          </a:prstGeom>
          <a:noFill/>
          <a:ln>
            <a:noFill/>
          </a:ln>
        </p:spPr>
      </p:pic>
      <p:sp>
        <p:nvSpPr>
          <p:cNvPr id="116" name="Shape 116"/>
          <p:cNvSpPr txBox="1"/>
          <p:nvPr>
            <p:ph idx="1" type="body"/>
          </p:nvPr>
        </p:nvSpPr>
        <p:spPr>
          <a:xfrm>
            <a:off x="4507175" y="500925"/>
            <a:ext cx="3127500" cy="2549700"/>
          </a:xfrm>
          <a:prstGeom prst="rect">
            <a:avLst/>
          </a:prstGeom>
        </p:spPr>
        <p:txBody>
          <a:bodyPr anchorCtr="0" anchor="t" bIns="91425" lIns="91425" rIns="91425" wrap="square" tIns="91425">
            <a:noAutofit/>
          </a:bodyPr>
          <a:lstStyle/>
          <a:p>
            <a:pPr lvl="0" rtl="0">
              <a:spcBef>
                <a:spcPts val="0"/>
              </a:spcBef>
              <a:buNone/>
            </a:pPr>
            <a:r>
              <a:rPr b="1" lang="en-GB" sz="3000" u="sng">
                <a:solidFill>
                  <a:schemeClr val="dk1"/>
                </a:solidFill>
              </a:rPr>
              <a:t>Despliegue</a:t>
            </a:r>
          </a:p>
        </p:txBody>
      </p:sp>
      <p:pic>
        <p:nvPicPr>
          <p:cNvPr id="117" name="Shape 117"/>
          <p:cNvPicPr preferRelativeResize="0"/>
          <p:nvPr/>
        </p:nvPicPr>
        <p:blipFill>
          <a:blip r:embed="rId6">
            <a:alphaModFix/>
          </a:blip>
          <a:stretch>
            <a:fillRect/>
          </a:stretch>
        </p:blipFill>
        <p:spPr>
          <a:xfrm>
            <a:off x="4110875" y="1390276"/>
            <a:ext cx="1969725" cy="1969700"/>
          </a:xfrm>
          <a:prstGeom prst="rect">
            <a:avLst/>
          </a:prstGeom>
          <a:noFill/>
          <a:ln>
            <a:noFill/>
          </a:ln>
        </p:spPr>
      </p:pic>
      <p:pic>
        <p:nvPicPr>
          <p:cNvPr id="118" name="Shape 118"/>
          <p:cNvPicPr preferRelativeResize="0"/>
          <p:nvPr/>
        </p:nvPicPr>
        <p:blipFill>
          <a:blip r:embed="rId7">
            <a:alphaModFix/>
          </a:blip>
          <a:stretch>
            <a:fillRect/>
          </a:stretch>
        </p:blipFill>
        <p:spPr>
          <a:xfrm>
            <a:off x="6195900" y="2273287"/>
            <a:ext cx="2713175" cy="26750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398275" y="282450"/>
            <a:ext cx="8520600" cy="793800"/>
          </a:xfrm>
          <a:prstGeom prst="rect">
            <a:avLst/>
          </a:prstGeom>
        </p:spPr>
        <p:txBody>
          <a:bodyPr anchorCtr="0" anchor="t" bIns="91425" lIns="91425" rIns="91425" wrap="square" tIns="91425">
            <a:noAutofit/>
          </a:bodyPr>
          <a:lstStyle/>
          <a:p>
            <a:pPr lvl="0">
              <a:spcBef>
                <a:spcPts val="0"/>
              </a:spcBef>
              <a:buNone/>
            </a:pPr>
            <a:r>
              <a:rPr b="1" i="1" lang="en-GB" sz="3000"/>
              <a:t>Dark launching...</a:t>
            </a:r>
          </a:p>
        </p:txBody>
      </p:sp>
      <p:pic>
        <p:nvPicPr>
          <p:cNvPr id="124" name="Shape 124"/>
          <p:cNvPicPr preferRelativeResize="0"/>
          <p:nvPr/>
        </p:nvPicPr>
        <p:blipFill>
          <a:blip r:embed="rId3">
            <a:alphaModFix/>
          </a:blip>
          <a:stretch>
            <a:fillRect/>
          </a:stretch>
        </p:blipFill>
        <p:spPr>
          <a:xfrm>
            <a:off x="4628025" y="219550"/>
            <a:ext cx="793800" cy="793800"/>
          </a:xfrm>
          <a:prstGeom prst="rect">
            <a:avLst/>
          </a:prstGeom>
          <a:noFill/>
          <a:ln>
            <a:noFill/>
          </a:ln>
        </p:spPr>
      </p:pic>
      <p:pic>
        <p:nvPicPr>
          <p:cNvPr id="125" name="Shape 125"/>
          <p:cNvPicPr preferRelativeResize="0"/>
          <p:nvPr/>
        </p:nvPicPr>
        <p:blipFill>
          <a:blip r:embed="rId4">
            <a:alphaModFix/>
          </a:blip>
          <a:stretch>
            <a:fillRect/>
          </a:stretch>
        </p:blipFill>
        <p:spPr>
          <a:xfrm>
            <a:off x="6058538" y="63963"/>
            <a:ext cx="1060675" cy="1060675"/>
          </a:xfrm>
          <a:prstGeom prst="rect">
            <a:avLst/>
          </a:prstGeom>
          <a:noFill/>
          <a:ln>
            <a:noFill/>
          </a:ln>
        </p:spPr>
      </p:pic>
      <p:pic>
        <p:nvPicPr>
          <p:cNvPr id="126" name="Shape 126"/>
          <p:cNvPicPr preferRelativeResize="0"/>
          <p:nvPr/>
        </p:nvPicPr>
        <p:blipFill>
          <a:blip r:embed="rId5">
            <a:alphaModFix/>
          </a:blip>
          <a:stretch>
            <a:fillRect/>
          </a:stretch>
        </p:blipFill>
        <p:spPr>
          <a:xfrm>
            <a:off x="7638600" y="135588"/>
            <a:ext cx="917425" cy="917425"/>
          </a:xfrm>
          <a:prstGeom prst="rect">
            <a:avLst/>
          </a:prstGeom>
          <a:noFill/>
          <a:ln>
            <a:noFill/>
          </a:ln>
        </p:spPr>
      </p:pic>
      <p:pic>
        <p:nvPicPr>
          <p:cNvPr id="127" name="Shape 127"/>
          <p:cNvPicPr preferRelativeResize="0"/>
          <p:nvPr/>
        </p:nvPicPr>
        <p:blipFill>
          <a:blip r:embed="rId6">
            <a:alphaModFix/>
          </a:blip>
          <a:stretch>
            <a:fillRect/>
          </a:stretch>
        </p:blipFill>
        <p:spPr>
          <a:xfrm>
            <a:off x="894625" y="1587712"/>
            <a:ext cx="5448300" cy="2933700"/>
          </a:xfrm>
          <a:prstGeom prst="rect">
            <a:avLst/>
          </a:prstGeom>
          <a:noFill/>
          <a:ln>
            <a:noFill/>
          </a:ln>
        </p:spPr>
      </p:pic>
      <p:pic>
        <p:nvPicPr>
          <p:cNvPr id="128" name="Shape 128"/>
          <p:cNvPicPr preferRelativeResize="0"/>
          <p:nvPr/>
        </p:nvPicPr>
        <p:blipFill>
          <a:blip r:embed="rId7">
            <a:alphaModFix/>
          </a:blip>
          <a:stretch>
            <a:fillRect/>
          </a:stretch>
        </p:blipFill>
        <p:spPr>
          <a:xfrm>
            <a:off x="6886925" y="3190029"/>
            <a:ext cx="1669100" cy="166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98275" y="282450"/>
            <a:ext cx="8520600" cy="793800"/>
          </a:xfrm>
          <a:prstGeom prst="rect">
            <a:avLst/>
          </a:prstGeom>
        </p:spPr>
        <p:txBody>
          <a:bodyPr anchorCtr="0" anchor="t" bIns="91425" lIns="91425" rIns="91425" wrap="square" tIns="91425">
            <a:noAutofit/>
          </a:bodyPr>
          <a:lstStyle/>
          <a:p>
            <a:pPr lvl="0" rtl="0">
              <a:spcBef>
                <a:spcPts val="0"/>
              </a:spcBef>
              <a:buNone/>
            </a:pPr>
            <a:r>
              <a:rPr b="1" i="1" lang="en-GB" sz="3000"/>
              <a:t>...y Feature Toggles</a:t>
            </a:r>
          </a:p>
        </p:txBody>
      </p:sp>
      <p:pic>
        <p:nvPicPr>
          <p:cNvPr id="134" name="Shape 134"/>
          <p:cNvPicPr preferRelativeResize="0"/>
          <p:nvPr/>
        </p:nvPicPr>
        <p:blipFill>
          <a:blip r:embed="rId3">
            <a:alphaModFix/>
          </a:blip>
          <a:stretch>
            <a:fillRect/>
          </a:stretch>
        </p:blipFill>
        <p:spPr>
          <a:xfrm>
            <a:off x="4628025" y="219550"/>
            <a:ext cx="793800" cy="793800"/>
          </a:xfrm>
          <a:prstGeom prst="rect">
            <a:avLst/>
          </a:prstGeom>
          <a:noFill/>
          <a:ln>
            <a:noFill/>
          </a:ln>
        </p:spPr>
      </p:pic>
      <p:pic>
        <p:nvPicPr>
          <p:cNvPr id="135" name="Shape 135"/>
          <p:cNvPicPr preferRelativeResize="0"/>
          <p:nvPr/>
        </p:nvPicPr>
        <p:blipFill>
          <a:blip r:embed="rId4">
            <a:alphaModFix/>
          </a:blip>
          <a:stretch>
            <a:fillRect/>
          </a:stretch>
        </p:blipFill>
        <p:spPr>
          <a:xfrm>
            <a:off x="6058538" y="63963"/>
            <a:ext cx="1060675" cy="1060675"/>
          </a:xfrm>
          <a:prstGeom prst="rect">
            <a:avLst/>
          </a:prstGeom>
          <a:noFill/>
          <a:ln>
            <a:noFill/>
          </a:ln>
        </p:spPr>
      </p:pic>
      <p:pic>
        <p:nvPicPr>
          <p:cNvPr id="136" name="Shape 136"/>
          <p:cNvPicPr preferRelativeResize="0"/>
          <p:nvPr/>
        </p:nvPicPr>
        <p:blipFill>
          <a:blip r:embed="rId5">
            <a:alphaModFix/>
          </a:blip>
          <a:stretch>
            <a:fillRect/>
          </a:stretch>
        </p:blipFill>
        <p:spPr>
          <a:xfrm>
            <a:off x="7638600" y="135588"/>
            <a:ext cx="917425" cy="917425"/>
          </a:xfrm>
          <a:prstGeom prst="rect">
            <a:avLst/>
          </a:prstGeom>
          <a:noFill/>
          <a:ln>
            <a:noFill/>
          </a:ln>
        </p:spPr>
      </p:pic>
      <p:pic>
        <p:nvPicPr>
          <p:cNvPr id="137" name="Shape 137"/>
          <p:cNvPicPr preferRelativeResize="0"/>
          <p:nvPr/>
        </p:nvPicPr>
        <p:blipFill>
          <a:blip r:embed="rId6">
            <a:alphaModFix/>
          </a:blip>
          <a:stretch>
            <a:fillRect/>
          </a:stretch>
        </p:blipFill>
        <p:spPr>
          <a:xfrm>
            <a:off x="6886925" y="3190029"/>
            <a:ext cx="1669100" cy="1669100"/>
          </a:xfrm>
          <a:prstGeom prst="rect">
            <a:avLst/>
          </a:prstGeom>
          <a:noFill/>
          <a:ln>
            <a:noFill/>
          </a:ln>
        </p:spPr>
      </p:pic>
      <p:pic>
        <p:nvPicPr>
          <p:cNvPr id="138" name="Shape 138"/>
          <p:cNvPicPr preferRelativeResize="0"/>
          <p:nvPr/>
        </p:nvPicPr>
        <p:blipFill>
          <a:blip r:embed="rId7">
            <a:alphaModFix/>
          </a:blip>
          <a:stretch>
            <a:fillRect/>
          </a:stretch>
        </p:blipFill>
        <p:spPr>
          <a:xfrm>
            <a:off x="521925" y="1697425"/>
            <a:ext cx="5796174" cy="25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